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Economica"/>
      <p:regular r:id="rId25"/>
      <p:bold r:id="rId26"/>
      <p:italic r:id="rId27"/>
      <p:boldItalic r:id="rId28"/>
    </p:embeddedFont>
    <p:embeddedFont>
      <p:font typeface="Source Code Pro"/>
      <p:regular r:id="rId29"/>
      <p:bold r:id="rId30"/>
      <p:italic r:id="rId31"/>
      <p:boldItalic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conomica-bold.fntdata"/><Relationship Id="rId25" Type="http://schemas.openxmlformats.org/officeDocument/2006/relationships/font" Target="fonts/Economica-regular.fntdata"/><Relationship Id="rId28" Type="http://schemas.openxmlformats.org/officeDocument/2006/relationships/font" Target="fonts/Economica-boldItalic.fntdata"/><Relationship Id="rId27" Type="http://schemas.openxmlformats.org/officeDocument/2006/relationships/font" Target="fonts/Economic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ourceCodePr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CodePro-italic.fntdata"/><Relationship Id="rId30" Type="http://schemas.openxmlformats.org/officeDocument/2006/relationships/font" Target="fonts/SourceCodePro-bold.fntdata"/><Relationship Id="rId11" Type="http://schemas.openxmlformats.org/officeDocument/2006/relationships/slide" Target="slides/slide6.xml"/><Relationship Id="rId33" Type="http://schemas.openxmlformats.org/officeDocument/2006/relationships/font" Target="fonts/OpenSans-regular.fntdata"/><Relationship Id="rId10" Type="http://schemas.openxmlformats.org/officeDocument/2006/relationships/slide" Target="slides/slide5.xml"/><Relationship Id="rId32" Type="http://schemas.openxmlformats.org/officeDocument/2006/relationships/font" Target="fonts/SourceCodePro-boldItalic.fntdata"/><Relationship Id="rId13" Type="http://schemas.openxmlformats.org/officeDocument/2006/relationships/slide" Target="slides/slide8.xml"/><Relationship Id="rId35" Type="http://schemas.openxmlformats.org/officeDocument/2006/relationships/font" Target="fonts/OpenSans-italic.fntdata"/><Relationship Id="rId12" Type="http://schemas.openxmlformats.org/officeDocument/2006/relationships/slide" Target="slides/slide7.xml"/><Relationship Id="rId34" Type="http://schemas.openxmlformats.org/officeDocument/2006/relationships/font" Target="fonts/OpenSans-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pen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c6f80d1f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c6f80d1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b3f0cbd07a_1_4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b3f0cbd07a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b3f0cbd07a_1_5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b3f0cbd07a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b3f0cbd07a_1_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b3f0cbd07a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b3f0cbd07a_1_6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b3f0cbd07a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b3f0cbd07a_1_7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b3f0cbd07a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b3f0cbd07a_1_8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b3f0cbd07a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c6f80d1ff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c6f80d1f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c6f80d1ff_0_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c6f80d1f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c6f80d1ff_0_5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c6f80d1f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21d94d229e_0_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21d94d229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c6f80d1f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c6f80d1f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b3f0cbd07a_1_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b3f0cbd07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b3f0cbd07a_1_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b3f0cbd07a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b3f0cbd07a_1_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b3f0cbd07a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b3f0cbd07a_1_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b3f0cbd07a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c6f80d1ff_0_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c6f80d1f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b3f0cbd07a_1_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b3f0cbd07a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b3f0cbd07a_1_3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b3f0cbd07a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7haJwOoOa2g" TargetMode="Externa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dp50qSrIbbU" TargetMode="Externa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ob9ZnM-Fgbs" TargetMode="Externa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hOCQkwqRl4E" TargetMode="Externa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oPAI7Oo1jFI"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iWxYSwJmbF8" TargetMode="Externa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heritage.org/educationreportcard/pages/states/ky.html" TargetMode="Externa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bipps.org/blog/bluegrass-institute-and-ky-pastors-in-action-coalition-host-us-secretary-of-education-betsy-devo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dropbox.com/sh/fze84ox0051p1xh/AADhz7iLCFfpj3-8nbH5xwifa?amp%3Bpreview=KFAPromoVideo.mp4&amp;dl=0&amp;preview=KFA+Stand+with+Us+Short.mp4" TargetMode="External"/><Relationship Id="rId4" Type="http://schemas.openxmlformats.org/officeDocument/2006/relationships/image" Target="../media/image16.png"/><Relationship Id="rId5" Type="http://schemas.openxmlformats.org/officeDocument/2006/relationships/hyperlink" Target="https://www.dropbox.com/sh/fze84ox0051p1xh/AADhz7iLCFfpj3-8nbH5xwifa?amp%3Bpreview=KFAPromoVideo.mp4&amp;dl=0&amp;preview=KFA+Stand+with+Us+Short.mp4"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School Choice</a:t>
            </a:r>
            <a:endParaRPr/>
          </a:p>
        </p:txBody>
      </p:sp>
      <p:sp>
        <p:nvSpPr>
          <p:cNvPr id="63" name="Google Shape;63;p13"/>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We bring it to you!</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ph type="ctrTitle"/>
          </p:nvPr>
        </p:nvSpPr>
        <p:spPr>
          <a:xfrm>
            <a:off x="3044700" y="1034550"/>
            <a:ext cx="57447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t>We Think </a:t>
            </a:r>
            <a:endParaRPr b="1"/>
          </a:p>
          <a:p>
            <a:pPr indent="0" lvl="0" marL="0" rtl="0" algn="ctr">
              <a:spcBef>
                <a:spcPts val="0"/>
              </a:spcBef>
              <a:spcAft>
                <a:spcPts val="0"/>
              </a:spcAft>
              <a:buNone/>
            </a:pPr>
            <a:r>
              <a:rPr b="1" lang="en"/>
              <a:t>There is A Better Way!</a:t>
            </a:r>
            <a:endParaRPr b="1"/>
          </a:p>
        </p:txBody>
      </p:sp>
      <p:sp>
        <p:nvSpPr>
          <p:cNvPr id="130" name="Google Shape;130;p2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457200" rtl="0" algn="ctr">
              <a:spcBef>
                <a:spcPts val="0"/>
              </a:spcBef>
              <a:spcAft>
                <a:spcPts val="0"/>
              </a:spcAft>
              <a:buNone/>
            </a:pPr>
            <a:r>
              <a:rPr b="1" lang="en"/>
              <a:t>A.C.E. School of Tomorrow</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type="title"/>
          </p:nvPr>
        </p:nvSpPr>
        <p:spPr>
          <a:xfrm>
            <a:off x="270775" y="397850"/>
            <a:ext cx="3267300" cy="3447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What is</a:t>
            </a:r>
            <a:endParaRPr b="1"/>
          </a:p>
          <a:p>
            <a:pPr indent="0" lvl="0" marL="0" rtl="0" algn="l">
              <a:spcBef>
                <a:spcPts val="0"/>
              </a:spcBef>
              <a:spcAft>
                <a:spcPts val="0"/>
              </a:spcAft>
              <a:buNone/>
            </a:pPr>
            <a:r>
              <a:rPr b="1" lang="en"/>
              <a:t>A.C.E. ?</a:t>
            </a:r>
            <a:endParaRPr b="1"/>
          </a:p>
          <a:p>
            <a:pPr indent="0" lvl="0" marL="0" rtl="0" algn="l">
              <a:spcBef>
                <a:spcPts val="0"/>
              </a:spcBef>
              <a:spcAft>
                <a:spcPts val="0"/>
              </a:spcAft>
              <a:buNone/>
            </a:pPr>
            <a:r>
              <a:t/>
            </a:r>
            <a:endParaRPr b="1"/>
          </a:p>
        </p:txBody>
      </p:sp>
      <p:sp>
        <p:nvSpPr>
          <p:cNvPr id="136" name="Google Shape;136;p23"/>
          <p:cNvSpPr txBox="1"/>
          <p:nvPr>
            <p:ph idx="1" type="body"/>
          </p:nvPr>
        </p:nvSpPr>
        <p:spPr>
          <a:xfrm>
            <a:off x="311700" y="3844850"/>
            <a:ext cx="2367300" cy="734400"/>
          </a:xfrm>
          <a:prstGeom prst="rect">
            <a:avLst/>
          </a:prstGeom>
        </p:spPr>
        <p:txBody>
          <a:bodyPr anchorCtr="0" anchor="t" bIns="91425" lIns="91425" spcFirstLastPara="1" rIns="91425" wrap="square" tIns="91425">
            <a:normAutofit lnSpcReduction="20000"/>
          </a:bodyPr>
          <a:lstStyle/>
          <a:p>
            <a:pPr indent="0" lvl="0" marL="0" rtl="0" algn="l">
              <a:lnSpc>
                <a:spcPct val="95000"/>
              </a:lnSpc>
              <a:spcBef>
                <a:spcPts val="0"/>
              </a:spcBef>
              <a:spcAft>
                <a:spcPts val="1200"/>
              </a:spcAft>
              <a:buClr>
                <a:schemeClr val="dk2"/>
              </a:buClr>
              <a:buSzPts val="1100"/>
              <a:buNone/>
            </a:pPr>
            <a:r>
              <a:rPr i="1" lang="en" sz="1600"/>
              <a:t>Credit:</a:t>
            </a:r>
            <a:br>
              <a:rPr i="1" lang="en" sz="1600"/>
            </a:br>
            <a:r>
              <a:rPr i="1" lang="en" sz="1600"/>
              <a:t>A.C.E. School of Tomorrow</a:t>
            </a:r>
            <a:endParaRPr i="1" sz="1600"/>
          </a:p>
        </p:txBody>
      </p:sp>
      <p:pic>
        <p:nvPicPr>
          <p:cNvPr descr="A.C.E. provides a Bible-based K–12 curriculum and student programs to homeschools and schools around the world. The A.C.E. curriculum stands out from other curricula with its individualized, self-instructional, mastery-based approach. &#10;&#10;Learn more and connect with us!&#10;&#10;https://www.aceministries.com/about-ace&#10;&#10;https://www.youtube.com/aceschooloftomorrow &#10;&#10;https://www.linkedin.com/company/acecurriculum&#10;&#10;https://www.pinterest.com/aceschooloftomorrow&#10;&#10;https://www.twitter.com/acecurriculum&#10;&#10;https://www.instagram.com/a.c.ecurriculum&#10;&#10;https://www.facebook.com/acecurriculum" id="137" name="Google Shape;137;p23" title="What is A.C.E.?">
            <a:hlinkClick r:id="rId3"/>
          </p:cNvPr>
          <p:cNvPicPr preferRelativeResize="0"/>
          <p:nvPr/>
        </p:nvPicPr>
        <p:blipFill>
          <a:blip r:embed="rId4">
            <a:alphaModFix/>
          </a:blip>
          <a:stretch>
            <a:fillRect/>
          </a:stretch>
        </p:blipFill>
        <p:spPr>
          <a:xfrm>
            <a:off x="3126700" y="415850"/>
            <a:ext cx="5483425" cy="4112575"/>
          </a:xfrm>
          <a:prstGeom prst="rect">
            <a:avLst/>
          </a:prstGeom>
          <a:noFill/>
          <a:ln>
            <a:noFill/>
          </a:ln>
        </p:spPr>
      </p:pic>
      <p:sp>
        <p:nvSpPr>
          <p:cNvPr id="138" name="Google Shape;138;p23"/>
          <p:cNvSpPr txBox="1"/>
          <p:nvPr/>
        </p:nvSpPr>
        <p:spPr>
          <a:xfrm>
            <a:off x="3126700" y="4579250"/>
            <a:ext cx="13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1:14 min</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270775" y="397850"/>
            <a:ext cx="3267300" cy="3447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Why Choose</a:t>
            </a:r>
            <a:endParaRPr b="1"/>
          </a:p>
          <a:p>
            <a:pPr indent="0" lvl="0" marL="0" rtl="0" algn="l">
              <a:spcBef>
                <a:spcPts val="0"/>
              </a:spcBef>
              <a:spcAft>
                <a:spcPts val="0"/>
              </a:spcAft>
              <a:buNone/>
            </a:pPr>
            <a:r>
              <a:rPr b="1" lang="en"/>
              <a:t>A.C.E. ?</a:t>
            </a:r>
            <a:endParaRPr b="1"/>
          </a:p>
          <a:p>
            <a:pPr indent="0" lvl="0" marL="0" rtl="0" algn="l">
              <a:spcBef>
                <a:spcPts val="0"/>
              </a:spcBef>
              <a:spcAft>
                <a:spcPts val="0"/>
              </a:spcAft>
              <a:buNone/>
            </a:pPr>
            <a:r>
              <a:t/>
            </a:r>
            <a:endParaRPr b="1"/>
          </a:p>
        </p:txBody>
      </p:sp>
      <p:sp>
        <p:nvSpPr>
          <p:cNvPr id="144" name="Google Shape;144;p24"/>
          <p:cNvSpPr txBox="1"/>
          <p:nvPr>
            <p:ph idx="1" type="body"/>
          </p:nvPr>
        </p:nvSpPr>
        <p:spPr>
          <a:xfrm>
            <a:off x="311700" y="3844850"/>
            <a:ext cx="2367300" cy="734400"/>
          </a:xfrm>
          <a:prstGeom prst="rect">
            <a:avLst/>
          </a:prstGeom>
        </p:spPr>
        <p:txBody>
          <a:bodyPr anchorCtr="0" anchor="t" bIns="91425" lIns="91425" spcFirstLastPara="1" rIns="91425" wrap="square" tIns="91425">
            <a:normAutofit lnSpcReduction="20000"/>
          </a:bodyPr>
          <a:lstStyle/>
          <a:p>
            <a:pPr indent="0" lvl="0" marL="0" rtl="0" algn="l">
              <a:lnSpc>
                <a:spcPct val="95000"/>
              </a:lnSpc>
              <a:spcBef>
                <a:spcPts val="0"/>
              </a:spcBef>
              <a:spcAft>
                <a:spcPts val="1200"/>
              </a:spcAft>
              <a:buClr>
                <a:schemeClr val="dk2"/>
              </a:buClr>
              <a:buSzPts val="1100"/>
              <a:buNone/>
            </a:pPr>
            <a:r>
              <a:rPr i="1" lang="en" sz="1600"/>
              <a:t>Credit:</a:t>
            </a:r>
            <a:br>
              <a:rPr i="1" lang="en" sz="1600"/>
            </a:br>
            <a:r>
              <a:rPr i="1" lang="en" sz="1600"/>
              <a:t>A.C.E. School of Tomorrow</a:t>
            </a:r>
            <a:endParaRPr i="1" sz="1600"/>
          </a:p>
        </p:txBody>
      </p:sp>
      <p:pic>
        <p:nvPicPr>
          <p:cNvPr descr="Why choose A.C.E.?&#10;It’s simple. A.C.E. changes lives.&#10;The curriculum is filled with the Word of God so students experience academic excellence and develop Biblical character that will guide them for the rest of their lives.&#10;&#10;About A.C.E. School of Tomorrow&#10;A.C.E. provides a Bible-based K–12 curriculum and student programs to homeschools and schools around the world. The A.C.E. curriculum stands out from other curricula with its individualized, self-instructional, mastery-based approach. &#10;&#10;Learn more and connect with us!&#10;&#10;https://www.aceministries.com/about-ace&#10;&#10;https://www.youtube.com/aceschooloftomorrow &#10;&#10;https://www.linkedin.com/company/acecurriculum&#10;&#10;https://www.pinterest.com/aceschooloftomorrow&#10;&#10;https://www.twitter.com/acecurriculum&#10;&#10;https://www.instagram.com/a.c.ecurriculum&#10;&#10;https://www.facebook.com/acecurriculum" id="145" name="Google Shape;145;p24" title="Why Choose A.C.E.?">
            <a:hlinkClick r:id="rId3"/>
          </p:cNvPr>
          <p:cNvPicPr preferRelativeResize="0"/>
          <p:nvPr/>
        </p:nvPicPr>
        <p:blipFill>
          <a:blip r:embed="rId4">
            <a:alphaModFix/>
          </a:blip>
          <a:stretch>
            <a:fillRect/>
          </a:stretch>
        </p:blipFill>
        <p:spPr>
          <a:xfrm>
            <a:off x="3271525" y="397850"/>
            <a:ext cx="5498900" cy="4124175"/>
          </a:xfrm>
          <a:prstGeom prst="rect">
            <a:avLst/>
          </a:prstGeom>
          <a:noFill/>
          <a:ln>
            <a:noFill/>
          </a:ln>
        </p:spPr>
      </p:pic>
      <p:sp>
        <p:nvSpPr>
          <p:cNvPr id="146" name="Google Shape;146;p24"/>
          <p:cNvSpPr txBox="1"/>
          <p:nvPr/>
        </p:nvSpPr>
        <p:spPr>
          <a:xfrm>
            <a:off x="3316075" y="4579250"/>
            <a:ext cx="13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1:50 min</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270775" y="397850"/>
            <a:ext cx="3267300" cy="3447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Presenting</a:t>
            </a:r>
            <a:endParaRPr b="1"/>
          </a:p>
          <a:p>
            <a:pPr indent="0" lvl="0" marL="0" rtl="0" algn="l">
              <a:spcBef>
                <a:spcPts val="0"/>
              </a:spcBef>
              <a:spcAft>
                <a:spcPts val="0"/>
              </a:spcAft>
              <a:buNone/>
            </a:pPr>
            <a:r>
              <a:rPr b="1" lang="en"/>
              <a:t>A.C.E. ?</a:t>
            </a:r>
            <a:endParaRPr b="1"/>
          </a:p>
          <a:p>
            <a:pPr indent="0" lvl="0" marL="0" rtl="0" algn="l">
              <a:spcBef>
                <a:spcPts val="0"/>
              </a:spcBef>
              <a:spcAft>
                <a:spcPts val="0"/>
              </a:spcAft>
              <a:buNone/>
            </a:pPr>
            <a:r>
              <a:t/>
            </a:r>
            <a:endParaRPr b="1"/>
          </a:p>
        </p:txBody>
      </p:sp>
      <p:sp>
        <p:nvSpPr>
          <p:cNvPr id="152" name="Google Shape;152;p25"/>
          <p:cNvSpPr txBox="1"/>
          <p:nvPr>
            <p:ph idx="1" type="body"/>
          </p:nvPr>
        </p:nvSpPr>
        <p:spPr>
          <a:xfrm>
            <a:off x="311700" y="3844850"/>
            <a:ext cx="2367300" cy="734400"/>
          </a:xfrm>
          <a:prstGeom prst="rect">
            <a:avLst/>
          </a:prstGeom>
        </p:spPr>
        <p:txBody>
          <a:bodyPr anchorCtr="0" anchor="t" bIns="91425" lIns="91425" spcFirstLastPara="1" rIns="91425" wrap="square" tIns="91425">
            <a:normAutofit lnSpcReduction="20000"/>
          </a:bodyPr>
          <a:lstStyle/>
          <a:p>
            <a:pPr indent="0" lvl="0" marL="0" rtl="0" algn="l">
              <a:lnSpc>
                <a:spcPct val="95000"/>
              </a:lnSpc>
              <a:spcBef>
                <a:spcPts val="0"/>
              </a:spcBef>
              <a:spcAft>
                <a:spcPts val="1200"/>
              </a:spcAft>
              <a:buClr>
                <a:schemeClr val="dk2"/>
              </a:buClr>
              <a:buSzPts val="1100"/>
              <a:buNone/>
            </a:pPr>
            <a:r>
              <a:rPr i="1" lang="en" sz="1600"/>
              <a:t>Credit:</a:t>
            </a:r>
            <a:br>
              <a:rPr i="1" lang="en" sz="1600"/>
            </a:br>
            <a:r>
              <a:rPr i="1" lang="en" sz="1600"/>
              <a:t>A.C.E. School of Tomorrow</a:t>
            </a:r>
            <a:endParaRPr i="1" sz="1600"/>
          </a:p>
        </p:txBody>
      </p:sp>
      <p:sp>
        <p:nvSpPr>
          <p:cNvPr id="153" name="Google Shape;153;p25"/>
          <p:cNvSpPr txBox="1"/>
          <p:nvPr/>
        </p:nvSpPr>
        <p:spPr>
          <a:xfrm>
            <a:off x="3316075" y="4579250"/>
            <a:ext cx="13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26</a:t>
            </a:r>
            <a:r>
              <a:rPr lang="en">
                <a:latin typeface="Open Sans"/>
                <a:ea typeface="Open Sans"/>
                <a:cs typeface="Open Sans"/>
                <a:sym typeface="Open Sans"/>
              </a:rPr>
              <a:t>:29 min</a:t>
            </a:r>
            <a:endParaRPr>
              <a:latin typeface="Open Sans"/>
              <a:ea typeface="Open Sans"/>
              <a:cs typeface="Open Sans"/>
              <a:sym typeface="Open Sans"/>
            </a:endParaRPr>
          </a:p>
        </p:txBody>
      </p:sp>
      <p:pic>
        <p:nvPicPr>
          <p:cNvPr descr="Accelerated Christian Education was founded in 1970 by Donald and Esther Howard in Garland, TX, USA. A.C.E. has taken a conventionally-styled textbook and divided it into bite-sized workbooks called PACEs (Packets of Accelerated Christian Education) which are full of self-instructional activities designed to develop thinking skills and create mastery learning. In this video, the system of A.C.E. is fully explained. &#10;&#10;About A.C.E. School of Tomorrow&#10;A.C.E. provides a Bible-based K–12 curriculum and student programs to homeschools and schools around the world. The A.C.E. curriculum stands out from other curricula with its individualized, self-instructional, mastery-based approach. &#10;&#10;Learn more and connect with us!&#10;&#10;https://www.aceministries.com/about-ace&#10;&#10;https://www.youtube.com/aceschooloftomorrow &#10;&#10;https://www.linkedin.com/company/acecurriculum&#10;&#10;https://www.pinterest.com/aceschooloftomorrow&#10;&#10;https://www.twitter.com/acecurriculum&#10;&#10;https://www.instagram.com/a.c.ecurriculum&#10;&#10;https://www.facebook.com/acecurriculum" id="154" name="Google Shape;154;p25" title="Presenting A.C.E.">
            <a:hlinkClick r:id="rId3"/>
          </p:cNvPr>
          <p:cNvPicPr preferRelativeResize="0"/>
          <p:nvPr/>
        </p:nvPicPr>
        <p:blipFill>
          <a:blip r:embed="rId4">
            <a:alphaModFix/>
          </a:blip>
          <a:stretch>
            <a:fillRect/>
          </a:stretch>
        </p:blipFill>
        <p:spPr>
          <a:xfrm>
            <a:off x="3436075" y="455475"/>
            <a:ext cx="5335500" cy="4001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270775" y="397850"/>
            <a:ext cx="3267300" cy="3447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Derek Wilson,</a:t>
            </a:r>
            <a:endParaRPr b="1"/>
          </a:p>
          <a:p>
            <a:pPr indent="0" lvl="0" marL="0" rtl="0" algn="l">
              <a:spcBef>
                <a:spcPts val="0"/>
              </a:spcBef>
              <a:spcAft>
                <a:spcPts val="0"/>
              </a:spcAft>
              <a:buNone/>
            </a:pPr>
            <a:r>
              <a:rPr b="1" lang="en" sz="4000"/>
              <a:t>Destiny</a:t>
            </a:r>
            <a:r>
              <a:rPr b="1" lang="en" sz="4000"/>
              <a:t> Academy</a:t>
            </a:r>
            <a:endParaRPr b="1" sz="4000"/>
          </a:p>
          <a:p>
            <a:pPr indent="0" lvl="0" marL="0" rtl="0" algn="l">
              <a:spcBef>
                <a:spcPts val="0"/>
              </a:spcBef>
              <a:spcAft>
                <a:spcPts val="0"/>
              </a:spcAft>
              <a:buNone/>
            </a:pPr>
            <a:r>
              <a:rPr b="1" lang="en"/>
              <a:t>A.C.E. testimony</a:t>
            </a:r>
            <a:endParaRPr b="1"/>
          </a:p>
          <a:p>
            <a:pPr indent="0" lvl="0" marL="0" rtl="0" algn="l">
              <a:spcBef>
                <a:spcPts val="0"/>
              </a:spcBef>
              <a:spcAft>
                <a:spcPts val="0"/>
              </a:spcAft>
              <a:buNone/>
            </a:pPr>
            <a:r>
              <a:t/>
            </a:r>
            <a:endParaRPr b="1"/>
          </a:p>
        </p:txBody>
      </p:sp>
      <p:sp>
        <p:nvSpPr>
          <p:cNvPr id="160" name="Google Shape;160;p26"/>
          <p:cNvSpPr txBox="1"/>
          <p:nvPr>
            <p:ph idx="1" type="body"/>
          </p:nvPr>
        </p:nvSpPr>
        <p:spPr>
          <a:xfrm>
            <a:off x="311700" y="3844850"/>
            <a:ext cx="2367300" cy="734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Clr>
                <a:schemeClr val="dk2"/>
              </a:buClr>
              <a:buSzPts val="1100"/>
              <a:buNone/>
            </a:pPr>
            <a:r>
              <a:rPr i="1" lang="en" sz="1600"/>
              <a:t>Credit:</a:t>
            </a:r>
            <a:br>
              <a:rPr i="1" lang="en" sz="1600"/>
            </a:br>
            <a:r>
              <a:rPr i="1" lang="en" sz="1600"/>
              <a:t>Destiny Academy</a:t>
            </a:r>
            <a:endParaRPr i="1" sz="1600"/>
          </a:p>
        </p:txBody>
      </p:sp>
      <p:sp>
        <p:nvSpPr>
          <p:cNvPr id="161" name="Google Shape;161;p26"/>
          <p:cNvSpPr txBox="1"/>
          <p:nvPr/>
        </p:nvSpPr>
        <p:spPr>
          <a:xfrm>
            <a:off x="3316075" y="4579250"/>
            <a:ext cx="13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placeholder</a:t>
            </a:r>
            <a:endParaRPr>
              <a:latin typeface="Open Sans"/>
              <a:ea typeface="Open Sans"/>
              <a:cs typeface="Open Sans"/>
              <a:sym typeface="Open Sans"/>
            </a:endParaRPr>
          </a:p>
        </p:txBody>
      </p:sp>
      <p:pic>
        <p:nvPicPr>
          <p:cNvPr descr="Failure is not an option" id="162" name="Google Shape;162;p26" title="Destiny Academy - Louisville">
            <a:hlinkClick r:id="rId3"/>
          </p:cNvPr>
          <p:cNvPicPr preferRelativeResize="0"/>
          <p:nvPr/>
        </p:nvPicPr>
        <p:blipFill>
          <a:blip r:embed="rId4">
            <a:alphaModFix/>
          </a:blip>
          <a:stretch>
            <a:fillRect/>
          </a:stretch>
        </p:blipFill>
        <p:spPr>
          <a:xfrm>
            <a:off x="3372675" y="397850"/>
            <a:ext cx="5406800" cy="4055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270775" y="397850"/>
            <a:ext cx="3267300" cy="3447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Governor </a:t>
            </a:r>
            <a:br>
              <a:rPr b="1" lang="en"/>
            </a:br>
            <a:r>
              <a:rPr b="1" lang="en"/>
              <a:t>Matt Bevin</a:t>
            </a:r>
            <a:r>
              <a:rPr b="1" lang="en"/>
              <a:t>,</a:t>
            </a:r>
            <a:endParaRPr b="1"/>
          </a:p>
          <a:p>
            <a:pPr indent="0" lvl="0" marL="0" rtl="0" algn="l">
              <a:spcBef>
                <a:spcPts val="0"/>
              </a:spcBef>
              <a:spcAft>
                <a:spcPts val="0"/>
              </a:spcAft>
              <a:buNone/>
            </a:pPr>
            <a:r>
              <a:rPr b="1" lang="en" sz="4000"/>
              <a:t>Is Educated, in part, by </a:t>
            </a:r>
            <a:r>
              <a:rPr b="1" lang="en"/>
              <a:t>A.C.E. </a:t>
            </a:r>
            <a:endParaRPr b="1"/>
          </a:p>
          <a:p>
            <a:pPr indent="0" lvl="0" marL="0" rtl="0" algn="l">
              <a:spcBef>
                <a:spcPts val="0"/>
              </a:spcBef>
              <a:spcAft>
                <a:spcPts val="0"/>
              </a:spcAft>
              <a:buNone/>
            </a:pPr>
            <a:r>
              <a:t/>
            </a:r>
            <a:endParaRPr b="1"/>
          </a:p>
        </p:txBody>
      </p:sp>
      <p:sp>
        <p:nvSpPr>
          <p:cNvPr id="168" name="Google Shape;168;p27"/>
          <p:cNvSpPr txBox="1"/>
          <p:nvPr>
            <p:ph idx="1" type="body"/>
          </p:nvPr>
        </p:nvSpPr>
        <p:spPr>
          <a:xfrm>
            <a:off x="311700" y="3844850"/>
            <a:ext cx="2367300" cy="734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Clr>
                <a:schemeClr val="dk2"/>
              </a:buClr>
              <a:buSzPts val="1100"/>
              <a:buNone/>
            </a:pPr>
            <a:r>
              <a:rPr i="1" lang="en" sz="1600"/>
              <a:t>Credit:</a:t>
            </a:r>
            <a:br>
              <a:rPr i="1" lang="en" sz="1600"/>
            </a:br>
            <a:r>
              <a:rPr i="1" lang="en" sz="1600"/>
              <a:t>Matt Bevin</a:t>
            </a:r>
            <a:endParaRPr i="1" sz="1600"/>
          </a:p>
        </p:txBody>
      </p:sp>
      <p:sp>
        <p:nvSpPr>
          <p:cNvPr id="169" name="Google Shape;169;p27"/>
          <p:cNvSpPr txBox="1"/>
          <p:nvPr/>
        </p:nvSpPr>
        <p:spPr>
          <a:xfrm>
            <a:off x="3316075" y="4579250"/>
            <a:ext cx="13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placeholder</a:t>
            </a:r>
            <a:endParaRPr>
              <a:latin typeface="Open Sans"/>
              <a:ea typeface="Open Sans"/>
              <a:cs typeface="Open Sans"/>
              <a:sym typeface="Open Sans"/>
            </a:endParaRPr>
          </a:p>
        </p:txBody>
      </p:sp>
      <p:pic>
        <p:nvPicPr>
          <p:cNvPr id="170" name="Google Shape;170;p27"/>
          <p:cNvPicPr preferRelativeResize="0"/>
          <p:nvPr/>
        </p:nvPicPr>
        <p:blipFill>
          <a:blip r:embed="rId3">
            <a:alphaModFix/>
          </a:blip>
          <a:stretch>
            <a:fillRect/>
          </a:stretch>
        </p:blipFill>
        <p:spPr>
          <a:xfrm>
            <a:off x="3458700" y="397850"/>
            <a:ext cx="5301124" cy="38197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cxnSp>
        <p:nvCxnSpPr>
          <p:cNvPr id="175" name="Google Shape;175;p28"/>
          <p:cNvCxnSpPr/>
          <p:nvPr/>
        </p:nvCxnSpPr>
        <p:spPr>
          <a:xfrm>
            <a:off x="-6875" y="2900700"/>
            <a:ext cx="9150900" cy="0"/>
          </a:xfrm>
          <a:prstGeom prst="straightConnector1">
            <a:avLst/>
          </a:prstGeom>
          <a:noFill/>
          <a:ln cap="flat" cmpd="sng" w="19050">
            <a:solidFill>
              <a:schemeClr val="dk2"/>
            </a:solidFill>
            <a:prstDash val="solid"/>
            <a:round/>
            <a:headEnd len="sm" w="sm" type="none"/>
            <a:tailEnd len="sm" w="sm" type="none"/>
          </a:ln>
        </p:spPr>
      </p:cxnSp>
      <p:sp>
        <p:nvSpPr>
          <p:cNvPr id="176" name="Google Shape;176;p2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Next?</a:t>
            </a:r>
            <a:endParaRPr/>
          </a:p>
        </p:txBody>
      </p:sp>
      <p:sp>
        <p:nvSpPr>
          <p:cNvPr id="177" name="Google Shape;177;p28"/>
          <p:cNvSpPr/>
          <p:nvPr/>
        </p:nvSpPr>
        <p:spPr>
          <a:xfrm>
            <a:off x="421176" y="2235693"/>
            <a:ext cx="1329900" cy="1329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8"/>
          <p:cNvSpPr txBox="1"/>
          <p:nvPr/>
        </p:nvSpPr>
        <p:spPr>
          <a:xfrm>
            <a:off x="421225" y="2596750"/>
            <a:ext cx="1329900" cy="6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Source Code Pro"/>
                <a:ea typeface="Source Code Pro"/>
                <a:cs typeface="Source Code Pro"/>
                <a:sym typeface="Source Code Pro"/>
              </a:rPr>
              <a:t>Register</a:t>
            </a:r>
            <a:endParaRPr sz="1800">
              <a:solidFill>
                <a:schemeClr val="lt1"/>
              </a:solidFill>
              <a:latin typeface="Source Code Pro"/>
              <a:ea typeface="Source Code Pro"/>
              <a:cs typeface="Source Code Pro"/>
              <a:sym typeface="Source Code Pro"/>
            </a:endParaRPr>
          </a:p>
        </p:txBody>
      </p:sp>
      <p:sp>
        <p:nvSpPr>
          <p:cNvPr id="179" name="Google Shape;179;p28"/>
          <p:cNvSpPr/>
          <p:nvPr/>
        </p:nvSpPr>
        <p:spPr>
          <a:xfrm>
            <a:off x="2253122" y="1423415"/>
            <a:ext cx="2954700" cy="2954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8"/>
          <p:cNvSpPr txBox="1"/>
          <p:nvPr/>
        </p:nvSpPr>
        <p:spPr>
          <a:xfrm>
            <a:off x="2253125" y="2596750"/>
            <a:ext cx="2954700" cy="6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lt1"/>
                </a:solidFill>
                <a:latin typeface="Source Code Pro"/>
                <a:ea typeface="Source Code Pro"/>
                <a:cs typeface="Source Code Pro"/>
                <a:sym typeface="Source Code Pro"/>
              </a:rPr>
              <a:t>Schedule</a:t>
            </a:r>
            <a:endParaRPr sz="2600">
              <a:solidFill>
                <a:schemeClr val="lt1"/>
              </a:solidFill>
              <a:latin typeface="Source Code Pro"/>
              <a:ea typeface="Source Code Pro"/>
              <a:cs typeface="Source Code Pro"/>
              <a:sym typeface="Source Code Pro"/>
            </a:endParaRPr>
          </a:p>
          <a:p>
            <a:pPr indent="0" lvl="0" marL="0" rtl="0" algn="ctr">
              <a:spcBef>
                <a:spcPts val="0"/>
              </a:spcBef>
              <a:spcAft>
                <a:spcPts val="0"/>
              </a:spcAft>
              <a:buNone/>
            </a:pPr>
            <a:r>
              <a:rPr lang="en" sz="2600">
                <a:solidFill>
                  <a:schemeClr val="lt1"/>
                </a:solidFill>
                <a:latin typeface="Source Code Pro"/>
                <a:ea typeface="Source Code Pro"/>
                <a:cs typeface="Source Code Pro"/>
                <a:sym typeface="Source Code Pro"/>
              </a:rPr>
              <a:t>to Visit</a:t>
            </a:r>
            <a:endParaRPr sz="2600">
              <a:solidFill>
                <a:schemeClr val="lt1"/>
              </a:solidFill>
              <a:latin typeface="Source Code Pro"/>
              <a:ea typeface="Source Code Pro"/>
              <a:cs typeface="Source Code Pro"/>
              <a:sym typeface="Source Code Pro"/>
            </a:endParaRPr>
          </a:p>
          <a:p>
            <a:pPr indent="0" lvl="0" marL="0" rtl="0" algn="ctr">
              <a:spcBef>
                <a:spcPts val="0"/>
              </a:spcBef>
              <a:spcAft>
                <a:spcPts val="0"/>
              </a:spcAft>
              <a:buNone/>
            </a:pPr>
            <a:r>
              <a:rPr lang="en" sz="2600">
                <a:solidFill>
                  <a:schemeClr val="lt1"/>
                </a:solidFill>
                <a:latin typeface="Source Code Pro"/>
                <a:ea typeface="Source Code Pro"/>
                <a:cs typeface="Source Code Pro"/>
                <a:sym typeface="Source Code Pro"/>
              </a:rPr>
              <a:t>Participating School.</a:t>
            </a:r>
            <a:endParaRPr sz="2600">
              <a:solidFill>
                <a:schemeClr val="lt1"/>
              </a:solidFill>
              <a:latin typeface="Source Code Pro"/>
              <a:ea typeface="Source Code Pro"/>
              <a:cs typeface="Source Code Pro"/>
              <a:sym typeface="Source Code Pro"/>
            </a:endParaRPr>
          </a:p>
        </p:txBody>
      </p:sp>
      <p:sp>
        <p:nvSpPr>
          <p:cNvPr id="181" name="Google Shape;181;p28"/>
          <p:cNvSpPr/>
          <p:nvPr/>
        </p:nvSpPr>
        <p:spPr>
          <a:xfrm>
            <a:off x="5709626" y="2147440"/>
            <a:ext cx="1506600" cy="15066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txBox="1"/>
          <p:nvPr/>
        </p:nvSpPr>
        <p:spPr>
          <a:xfrm>
            <a:off x="5709825" y="2596750"/>
            <a:ext cx="1506600" cy="6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Source Code Pro"/>
                <a:ea typeface="Source Code Pro"/>
                <a:cs typeface="Source Code Pro"/>
                <a:sym typeface="Source Code Pro"/>
              </a:rPr>
              <a:t>Get Tested</a:t>
            </a:r>
            <a:endParaRPr sz="1800">
              <a:solidFill>
                <a:schemeClr val="lt1"/>
              </a:solidFill>
              <a:latin typeface="Source Code Pro"/>
              <a:ea typeface="Source Code Pro"/>
              <a:cs typeface="Source Code Pro"/>
              <a:sym typeface="Source Code Pro"/>
            </a:endParaRPr>
          </a:p>
        </p:txBody>
      </p:sp>
      <p:sp>
        <p:nvSpPr>
          <p:cNvPr id="183" name="Google Shape;183;p28"/>
          <p:cNvSpPr/>
          <p:nvPr/>
        </p:nvSpPr>
        <p:spPr>
          <a:xfrm>
            <a:off x="7718079" y="2394636"/>
            <a:ext cx="1012500" cy="1012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8"/>
          <p:cNvSpPr txBox="1"/>
          <p:nvPr/>
        </p:nvSpPr>
        <p:spPr>
          <a:xfrm>
            <a:off x="7718425" y="2596750"/>
            <a:ext cx="1012500" cy="6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Source Code Pro"/>
                <a:ea typeface="Source Code Pro"/>
                <a:cs typeface="Source Code Pro"/>
                <a:sym typeface="Source Code Pro"/>
              </a:rPr>
              <a:t>Connect</a:t>
            </a:r>
            <a:endParaRPr sz="1500">
              <a:solidFill>
                <a:schemeClr val="lt1"/>
              </a:solidFill>
              <a:latin typeface="Source Code Pro"/>
              <a:ea typeface="Source Code Pro"/>
              <a:cs typeface="Source Code Pro"/>
              <a:sym typeface="Source Code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type="title"/>
          </p:nvPr>
        </p:nvSpPr>
        <p:spPr>
          <a:xfrm>
            <a:off x="311700" y="555600"/>
            <a:ext cx="2808000" cy="1681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4100"/>
              <a:t>How to Get Started.</a:t>
            </a:r>
            <a:endParaRPr sz="4100"/>
          </a:p>
        </p:txBody>
      </p:sp>
      <p:sp>
        <p:nvSpPr>
          <p:cNvPr id="190" name="Google Shape;190;p29"/>
          <p:cNvSpPr txBox="1"/>
          <p:nvPr>
            <p:ph idx="1" type="body"/>
          </p:nvPr>
        </p:nvSpPr>
        <p:spPr>
          <a:xfrm>
            <a:off x="311700" y="3004100"/>
            <a:ext cx="2808000" cy="174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Speak with representative before you </a:t>
            </a:r>
            <a:r>
              <a:rPr lang="en"/>
              <a:t>leave today to sign up to be contacted about next steps.</a:t>
            </a:r>
            <a:endParaRPr/>
          </a:p>
          <a:p>
            <a:pPr indent="0" lvl="0" marL="0" rtl="0" algn="l">
              <a:spcBef>
                <a:spcPts val="1200"/>
              </a:spcBef>
              <a:spcAft>
                <a:spcPts val="1200"/>
              </a:spcAft>
              <a:buNone/>
            </a:pPr>
            <a:r>
              <a:rPr lang="en"/>
              <a:t>Let us know special circumstance, needs or accommodations that you need met.</a:t>
            </a:r>
            <a:endParaRPr/>
          </a:p>
        </p:txBody>
      </p:sp>
      <p:pic>
        <p:nvPicPr>
          <p:cNvPr descr="Open Chromebook laptop computer" id="191" name="Google Shape;191;p29"/>
          <p:cNvPicPr preferRelativeResize="0"/>
          <p:nvPr/>
        </p:nvPicPr>
        <p:blipFill>
          <a:blip r:embed="rId3">
            <a:alphaModFix/>
          </a:blip>
          <a:stretch>
            <a:fillRect/>
          </a:stretch>
        </p:blipFill>
        <p:spPr>
          <a:xfrm>
            <a:off x="3452975" y="697325"/>
            <a:ext cx="5591976" cy="3316000"/>
          </a:xfrm>
          <a:prstGeom prst="rect">
            <a:avLst/>
          </a:prstGeom>
          <a:noFill/>
          <a:ln>
            <a:noFill/>
          </a:ln>
        </p:spPr>
      </p:pic>
      <p:pic>
        <p:nvPicPr>
          <p:cNvPr descr="Sample wireframe for desktop application" id="192" name="Google Shape;192;p29"/>
          <p:cNvPicPr preferRelativeResize="0"/>
          <p:nvPr/>
        </p:nvPicPr>
        <p:blipFill rotWithShape="1">
          <a:blip r:embed="rId4">
            <a:alphaModFix/>
          </a:blip>
          <a:srcRect b="24800" l="0" r="0" t="0"/>
          <a:stretch/>
        </p:blipFill>
        <p:spPr>
          <a:xfrm>
            <a:off x="4131700" y="978250"/>
            <a:ext cx="4142049" cy="2335949"/>
          </a:xfrm>
          <a:prstGeom prst="rect">
            <a:avLst/>
          </a:prstGeom>
          <a:noFill/>
          <a:ln>
            <a:noFill/>
          </a:ln>
        </p:spPr>
      </p:pic>
      <p:pic>
        <p:nvPicPr>
          <p:cNvPr id="193" name="Google Shape;193;p29"/>
          <p:cNvPicPr preferRelativeResize="0"/>
          <p:nvPr/>
        </p:nvPicPr>
        <p:blipFill>
          <a:blip r:embed="rId5">
            <a:alphaModFix/>
          </a:blip>
          <a:stretch>
            <a:fillRect/>
          </a:stretch>
        </p:blipFill>
        <p:spPr>
          <a:xfrm>
            <a:off x="4131700" y="883325"/>
            <a:ext cx="4142049" cy="2445166"/>
          </a:xfrm>
          <a:prstGeom prst="rect">
            <a:avLst/>
          </a:prstGeom>
          <a:noFill/>
          <a:ln>
            <a:noFill/>
          </a:ln>
        </p:spPr>
      </p:pic>
      <p:pic>
        <p:nvPicPr>
          <p:cNvPr descr="Portrait-oriented black smaptphone" id="194" name="Google Shape;194;p29"/>
          <p:cNvPicPr preferRelativeResize="0"/>
          <p:nvPr/>
        </p:nvPicPr>
        <p:blipFill>
          <a:blip r:embed="rId6">
            <a:alphaModFix/>
          </a:blip>
          <a:stretch>
            <a:fillRect/>
          </a:stretch>
        </p:blipFill>
        <p:spPr>
          <a:xfrm>
            <a:off x="7188601" y="1585375"/>
            <a:ext cx="1675825" cy="3291298"/>
          </a:xfrm>
          <a:prstGeom prst="rect">
            <a:avLst/>
          </a:prstGeom>
          <a:noFill/>
          <a:ln>
            <a:noFill/>
          </a:ln>
        </p:spPr>
      </p:pic>
      <p:pic>
        <p:nvPicPr>
          <p:cNvPr descr="Sample wireframe for mobile application" id="195" name="Google Shape;195;p29"/>
          <p:cNvPicPr preferRelativeResize="0"/>
          <p:nvPr/>
        </p:nvPicPr>
        <p:blipFill>
          <a:blip r:embed="rId7">
            <a:alphaModFix/>
          </a:blip>
          <a:stretch>
            <a:fillRect/>
          </a:stretch>
        </p:blipFill>
        <p:spPr>
          <a:xfrm>
            <a:off x="7269175" y="1858795"/>
            <a:ext cx="1514675" cy="2692755"/>
          </a:xfrm>
          <a:prstGeom prst="rect">
            <a:avLst/>
          </a:prstGeom>
          <a:noFill/>
          <a:ln>
            <a:noFill/>
          </a:ln>
        </p:spPr>
      </p:pic>
      <p:pic>
        <p:nvPicPr>
          <p:cNvPr id="196" name="Google Shape;196;p29"/>
          <p:cNvPicPr preferRelativeResize="0"/>
          <p:nvPr/>
        </p:nvPicPr>
        <p:blipFill>
          <a:blip r:embed="rId8">
            <a:alphaModFix/>
          </a:blip>
          <a:stretch>
            <a:fillRect/>
          </a:stretch>
        </p:blipFill>
        <p:spPr>
          <a:xfrm>
            <a:off x="7269175" y="1858800"/>
            <a:ext cx="1514675" cy="2507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265500" y="1816950"/>
            <a:ext cx="4045200" cy="1509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Contact Us</a:t>
            </a:r>
            <a:endParaRPr/>
          </a:p>
        </p:txBody>
      </p:sp>
      <p:sp>
        <p:nvSpPr>
          <p:cNvPr id="202" name="Google Shape;202;p30"/>
          <p:cNvSpPr txBox="1"/>
          <p:nvPr>
            <p:ph idx="2" type="body"/>
          </p:nvPr>
        </p:nvSpPr>
        <p:spPr>
          <a:xfrm>
            <a:off x="4939500" y="724200"/>
            <a:ext cx="39291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Phone Number</a:t>
            </a:r>
            <a:endParaRPr b="1"/>
          </a:p>
          <a:p>
            <a:pPr indent="0" lvl="0" marL="0" rtl="0" algn="l">
              <a:spcBef>
                <a:spcPts val="0"/>
              </a:spcBef>
              <a:spcAft>
                <a:spcPts val="0"/>
              </a:spcAft>
              <a:buNone/>
            </a:pPr>
            <a:r>
              <a:rPr lang="en" sz="1500"/>
              <a:t>502-893-2444</a:t>
            </a:r>
            <a:endParaRPr sz="1500"/>
          </a:p>
          <a:p>
            <a:pPr indent="0" lvl="0" marL="0" rtl="0" algn="l">
              <a:spcBef>
                <a:spcPts val="1200"/>
              </a:spcBef>
              <a:spcAft>
                <a:spcPts val="0"/>
              </a:spcAft>
              <a:buNone/>
            </a:pPr>
            <a:r>
              <a:rPr b="1" lang="en"/>
              <a:t>Mailing Address:</a:t>
            </a:r>
            <a:endParaRPr b="1"/>
          </a:p>
          <a:p>
            <a:pPr indent="0" lvl="0" marL="0" rtl="0" algn="l">
              <a:spcBef>
                <a:spcPts val="0"/>
              </a:spcBef>
              <a:spcAft>
                <a:spcPts val="0"/>
              </a:spcAft>
              <a:buNone/>
            </a:pPr>
            <a:r>
              <a:rPr lang="en" sz="1500"/>
              <a:t>P.O. Box 8089</a:t>
            </a:r>
            <a:br>
              <a:rPr lang="en" sz="1500"/>
            </a:br>
            <a:r>
              <a:rPr lang="en" sz="1500"/>
              <a:t>Louisville, KY 40257-8089</a:t>
            </a:r>
            <a:endParaRPr sz="1500"/>
          </a:p>
          <a:p>
            <a:pPr indent="0" lvl="0" marL="0" rtl="0" algn="l">
              <a:spcBef>
                <a:spcPts val="1200"/>
              </a:spcBef>
              <a:spcAft>
                <a:spcPts val="0"/>
              </a:spcAft>
              <a:buNone/>
            </a:pPr>
            <a:r>
              <a:rPr b="1" lang="en"/>
              <a:t>Email:</a:t>
            </a:r>
            <a:endParaRPr b="1"/>
          </a:p>
          <a:p>
            <a:pPr indent="0" lvl="0" marL="0" rtl="0" algn="l">
              <a:spcBef>
                <a:spcPts val="0"/>
              </a:spcBef>
              <a:spcAft>
                <a:spcPts val="0"/>
              </a:spcAft>
              <a:buNone/>
            </a:pPr>
            <a:r>
              <a:rPr lang="en" sz="1500"/>
              <a:t>Info@afaky.org</a:t>
            </a:r>
            <a:endParaRPr sz="1500"/>
          </a:p>
        </p:txBody>
      </p:sp>
      <p:pic>
        <p:nvPicPr>
          <p:cNvPr id="203" name="Google Shape;203;p30"/>
          <p:cNvPicPr preferRelativeResize="0"/>
          <p:nvPr/>
        </p:nvPicPr>
        <p:blipFill>
          <a:blip r:embed="rId3">
            <a:alphaModFix/>
          </a:blip>
          <a:stretch>
            <a:fillRect/>
          </a:stretch>
        </p:blipFill>
        <p:spPr>
          <a:xfrm>
            <a:off x="2706901" y="3698175"/>
            <a:ext cx="1603799" cy="12388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type="title"/>
          </p:nvPr>
        </p:nvSpPr>
        <p:spPr>
          <a:xfrm>
            <a:off x="265500" y="1816950"/>
            <a:ext cx="4045200" cy="1509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Your Children’s</a:t>
            </a:r>
            <a:endParaRPr/>
          </a:p>
          <a:p>
            <a:pPr indent="0" lvl="0" marL="0" rtl="0" algn="ctr">
              <a:spcBef>
                <a:spcPts val="0"/>
              </a:spcBef>
              <a:spcAft>
                <a:spcPts val="0"/>
              </a:spcAft>
              <a:buNone/>
            </a:pPr>
            <a:r>
              <a:rPr lang="en"/>
              <a:t>Future Depends On It!</a:t>
            </a:r>
            <a:endParaRPr/>
          </a:p>
        </p:txBody>
      </p:sp>
      <p:sp>
        <p:nvSpPr>
          <p:cNvPr id="209" name="Google Shape;209;p31"/>
          <p:cNvSpPr txBox="1"/>
          <p:nvPr>
            <p:ph idx="2" type="body"/>
          </p:nvPr>
        </p:nvSpPr>
        <p:spPr>
          <a:xfrm>
            <a:off x="4939500" y="724200"/>
            <a:ext cx="3929100" cy="3695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3300"/>
              <a:t>WE THANK YOU </a:t>
            </a:r>
            <a:endParaRPr b="1" sz="3300"/>
          </a:p>
          <a:p>
            <a:pPr indent="0" lvl="0" marL="0" rtl="0" algn="ctr">
              <a:spcBef>
                <a:spcPts val="0"/>
              </a:spcBef>
              <a:spcAft>
                <a:spcPts val="0"/>
              </a:spcAft>
              <a:buNone/>
            </a:pPr>
            <a:r>
              <a:rPr b="1" lang="en" sz="3300"/>
              <a:t>FOR COMING!</a:t>
            </a:r>
            <a:endParaRPr sz="3000"/>
          </a:p>
        </p:txBody>
      </p:sp>
      <p:pic>
        <p:nvPicPr>
          <p:cNvPr id="210" name="Google Shape;210;p31"/>
          <p:cNvPicPr preferRelativeResize="0"/>
          <p:nvPr/>
        </p:nvPicPr>
        <p:blipFill>
          <a:blip r:embed="rId3">
            <a:alphaModFix/>
          </a:blip>
          <a:stretch>
            <a:fillRect/>
          </a:stretch>
        </p:blipFill>
        <p:spPr>
          <a:xfrm>
            <a:off x="2706901" y="3698175"/>
            <a:ext cx="1603799" cy="12388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270775" y="837425"/>
            <a:ext cx="8520600" cy="157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Is your child reaching their full potential </a:t>
            </a:r>
            <a:br>
              <a:rPr b="1" lang="en"/>
            </a:br>
            <a:r>
              <a:rPr b="1" lang="en"/>
              <a:t>in the the public school system?</a:t>
            </a:r>
            <a:endParaRPr b="1"/>
          </a:p>
        </p:txBody>
      </p:sp>
      <p:sp>
        <p:nvSpPr>
          <p:cNvPr id="69" name="Google Shape;69;p14"/>
          <p:cNvSpPr txBox="1"/>
          <p:nvPr>
            <p:ph idx="1" type="body"/>
          </p:nvPr>
        </p:nvSpPr>
        <p:spPr>
          <a:xfrm>
            <a:off x="311700" y="2699575"/>
            <a:ext cx="8520600" cy="1879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0" name="Google Shape;70;p14"/>
          <p:cNvPicPr preferRelativeResize="0"/>
          <p:nvPr/>
        </p:nvPicPr>
        <p:blipFill>
          <a:blip r:embed="rId3">
            <a:alphaModFix/>
          </a:blip>
          <a:stretch>
            <a:fillRect/>
          </a:stretch>
        </p:blipFill>
        <p:spPr>
          <a:xfrm>
            <a:off x="7241301" y="3664000"/>
            <a:ext cx="1603799" cy="12388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270775" y="837425"/>
            <a:ext cx="8520600" cy="157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Is your public school teaching the fundamental and core basic subjects to proficiency?</a:t>
            </a:r>
            <a:endParaRPr b="1"/>
          </a:p>
        </p:txBody>
      </p:sp>
      <p:sp>
        <p:nvSpPr>
          <p:cNvPr id="76" name="Google Shape;76;p15"/>
          <p:cNvSpPr txBox="1"/>
          <p:nvPr>
            <p:ph idx="1" type="body"/>
          </p:nvPr>
        </p:nvSpPr>
        <p:spPr>
          <a:xfrm>
            <a:off x="311700" y="2699575"/>
            <a:ext cx="8520600" cy="1879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7" name="Google Shape;77;p15"/>
          <p:cNvPicPr preferRelativeResize="0"/>
          <p:nvPr/>
        </p:nvPicPr>
        <p:blipFill>
          <a:blip r:embed="rId3">
            <a:alphaModFix/>
          </a:blip>
          <a:stretch>
            <a:fillRect/>
          </a:stretch>
        </p:blipFill>
        <p:spPr>
          <a:xfrm>
            <a:off x="7241301" y="3664000"/>
            <a:ext cx="1603799" cy="12388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270775" y="837425"/>
            <a:ext cx="8520600" cy="157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If not….do you know why?</a:t>
            </a:r>
            <a:endParaRPr b="1"/>
          </a:p>
        </p:txBody>
      </p:sp>
      <p:sp>
        <p:nvSpPr>
          <p:cNvPr id="83" name="Google Shape;83;p16"/>
          <p:cNvSpPr txBox="1"/>
          <p:nvPr>
            <p:ph idx="1" type="body"/>
          </p:nvPr>
        </p:nvSpPr>
        <p:spPr>
          <a:xfrm>
            <a:off x="311700" y="2699575"/>
            <a:ext cx="8520600" cy="1879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2"/>
              </a:buClr>
              <a:buSzPts val="1100"/>
              <a:buNone/>
            </a:pPr>
            <a:r>
              <a:t/>
            </a:r>
            <a:endParaRPr/>
          </a:p>
        </p:txBody>
      </p:sp>
      <p:pic>
        <p:nvPicPr>
          <p:cNvPr id="84" name="Google Shape;84;p16"/>
          <p:cNvPicPr preferRelativeResize="0"/>
          <p:nvPr/>
        </p:nvPicPr>
        <p:blipFill>
          <a:blip r:embed="rId3">
            <a:alphaModFix/>
          </a:blip>
          <a:stretch>
            <a:fillRect/>
          </a:stretch>
        </p:blipFill>
        <p:spPr>
          <a:xfrm>
            <a:off x="7241301" y="3664000"/>
            <a:ext cx="1603799" cy="1238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270775" y="397850"/>
            <a:ext cx="3267300" cy="3447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a:t>Why Public Education </a:t>
            </a:r>
            <a:endParaRPr b="1"/>
          </a:p>
          <a:p>
            <a:pPr indent="0" lvl="0" marL="0" rtl="0" algn="l">
              <a:spcBef>
                <a:spcPts val="0"/>
              </a:spcBef>
              <a:spcAft>
                <a:spcPts val="0"/>
              </a:spcAft>
              <a:buNone/>
            </a:pPr>
            <a:r>
              <a:rPr b="1" lang="en"/>
              <a:t>is Failing in America;</a:t>
            </a:r>
            <a:endParaRPr b="1"/>
          </a:p>
          <a:p>
            <a:pPr indent="0" lvl="0" marL="0" rtl="0" algn="l">
              <a:spcBef>
                <a:spcPts val="0"/>
              </a:spcBef>
              <a:spcAft>
                <a:spcPts val="0"/>
              </a:spcAft>
              <a:buNone/>
            </a:pPr>
            <a:r>
              <a:rPr b="1" lang="en" sz="2700"/>
              <a:t>Entanglement with</a:t>
            </a:r>
            <a:endParaRPr b="1" sz="2700"/>
          </a:p>
          <a:p>
            <a:pPr indent="0" lvl="0" marL="0" rtl="0" algn="l">
              <a:spcBef>
                <a:spcPts val="0"/>
              </a:spcBef>
              <a:spcAft>
                <a:spcPts val="0"/>
              </a:spcAft>
              <a:buNone/>
            </a:pPr>
            <a:r>
              <a:rPr b="1" lang="en" sz="2700"/>
              <a:t>Teachers’ Unions</a:t>
            </a:r>
            <a:endParaRPr b="1" sz="2700"/>
          </a:p>
        </p:txBody>
      </p:sp>
      <p:sp>
        <p:nvSpPr>
          <p:cNvPr id="90" name="Google Shape;90;p17"/>
          <p:cNvSpPr txBox="1"/>
          <p:nvPr>
            <p:ph idx="1" type="body"/>
          </p:nvPr>
        </p:nvSpPr>
        <p:spPr>
          <a:xfrm>
            <a:off x="311700" y="3844850"/>
            <a:ext cx="1815300" cy="734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Clr>
                <a:schemeClr val="dk2"/>
              </a:buClr>
              <a:buSzPts val="1100"/>
              <a:buNone/>
            </a:pPr>
            <a:r>
              <a:rPr i="1" lang="en" sz="1600"/>
              <a:t>Credit:</a:t>
            </a:r>
            <a:br>
              <a:rPr i="1" lang="en" sz="1600"/>
            </a:br>
            <a:r>
              <a:rPr i="1" lang="en" sz="1600"/>
              <a:t>Prager U</a:t>
            </a:r>
            <a:endParaRPr i="1" sz="1600"/>
          </a:p>
        </p:txBody>
      </p:sp>
      <p:pic>
        <p:nvPicPr>
          <p:cNvPr descr="What do you know about teachers unions? If you think they support educators by negotiating better wages and working conditions, you may be shocked and disturbed to find out that today’s teachers unions are well-funded, highly politicized organizations that are hurting—not helping—the public education system in America and keeping even the worst teachers protected. PragerU’s short documentary investigates how these once well-intentioned teachers unions have become the biggest bully in school.&#10;&#10;✅ Protect your kids from bullies, including the teachers unions, and take back their education by joining PragerU Resources for Educators and Parents (PREP): https://l.prageru.com/2UL4Nvr&#10;&#10;#teachersunion #homeschool #education #prageru" id="91" name="Google Shape;91;p17" title="The Biggest Bully in School: Why Public Education Is Failing in America">
            <a:hlinkClick r:id="rId3"/>
          </p:cNvPr>
          <p:cNvPicPr preferRelativeResize="0"/>
          <p:nvPr/>
        </p:nvPicPr>
        <p:blipFill>
          <a:blip r:embed="rId4">
            <a:alphaModFix/>
          </a:blip>
          <a:stretch>
            <a:fillRect/>
          </a:stretch>
        </p:blipFill>
        <p:spPr>
          <a:xfrm>
            <a:off x="3115259" y="397850"/>
            <a:ext cx="5716291" cy="4287225"/>
          </a:xfrm>
          <a:prstGeom prst="rect">
            <a:avLst/>
          </a:prstGeom>
          <a:noFill/>
          <a:ln>
            <a:noFill/>
          </a:ln>
        </p:spPr>
      </p:pic>
      <p:sp>
        <p:nvSpPr>
          <p:cNvPr id="92" name="Google Shape;92;p17"/>
          <p:cNvSpPr txBox="1"/>
          <p:nvPr/>
        </p:nvSpPr>
        <p:spPr>
          <a:xfrm>
            <a:off x="3039050" y="4635375"/>
            <a:ext cx="109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20:00</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270775" y="397850"/>
            <a:ext cx="3267300" cy="3447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Bluegrass Institute &amp; </a:t>
            </a:r>
            <a:endParaRPr b="1"/>
          </a:p>
          <a:p>
            <a:pPr indent="0" lvl="0" marL="0" rtl="0" algn="l">
              <a:spcBef>
                <a:spcPts val="0"/>
              </a:spcBef>
              <a:spcAft>
                <a:spcPts val="0"/>
              </a:spcAft>
              <a:buNone/>
            </a:pPr>
            <a:r>
              <a:rPr b="1" lang="en"/>
              <a:t>JCPS performance data.</a:t>
            </a:r>
            <a:endParaRPr b="1"/>
          </a:p>
        </p:txBody>
      </p:sp>
      <p:sp>
        <p:nvSpPr>
          <p:cNvPr id="98" name="Google Shape;98;p18"/>
          <p:cNvSpPr txBox="1"/>
          <p:nvPr>
            <p:ph idx="1" type="body"/>
          </p:nvPr>
        </p:nvSpPr>
        <p:spPr>
          <a:xfrm>
            <a:off x="311700" y="3844850"/>
            <a:ext cx="2367300" cy="734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Clr>
                <a:schemeClr val="dk2"/>
              </a:buClr>
              <a:buSzPts val="1100"/>
              <a:buNone/>
            </a:pPr>
            <a:r>
              <a:rPr i="1" lang="en" sz="1600"/>
              <a:t>Credit:</a:t>
            </a:r>
            <a:br>
              <a:rPr i="1" lang="en" sz="1600"/>
            </a:br>
            <a:r>
              <a:rPr i="1" lang="en" sz="1600"/>
              <a:t>The Rest of the News</a:t>
            </a:r>
            <a:endParaRPr i="1" sz="1600"/>
          </a:p>
        </p:txBody>
      </p:sp>
      <p:pic>
        <p:nvPicPr>
          <p:cNvPr descr="Jim Waters joined us for the main part of the program to discuss the situation of academic performance of public school students in Louisville, Kentucky, and a solution on the table to help fix the problem." id="99" name="Google Shape;99;p18" title="Bluegrass Institute Recommends State Takeover of JCPS">
            <a:hlinkClick r:id="rId3"/>
          </p:cNvPr>
          <p:cNvPicPr preferRelativeResize="0"/>
          <p:nvPr/>
        </p:nvPicPr>
        <p:blipFill>
          <a:blip r:embed="rId4">
            <a:alphaModFix/>
          </a:blip>
          <a:stretch>
            <a:fillRect/>
          </a:stretch>
        </p:blipFill>
        <p:spPr>
          <a:xfrm>
            <a:off x="3129050" y="397850"/>
            <a:ext cx="5638075" cy="4228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Portfolio samples</a:t>
            </a:r>
            <a:endParaRPr/>
          </a:p>
        </p:txBody>
      </p:sp>
      <p:pic>
        <p:nvPicPr>
          <p:cNvPr id="105" name="Google Shape;105;p19">
            <a:hlinkClick r:id="rId3"/>
          </p:cNvPr>
          <p:cNvPicPr preferRelativeResize="0"/>
          <p:nvPr/>
        </p:nvPicPr>
        <p:blipFill>
          <a:blip r:embed="rId4">
            <a:alphaModFix/>
          </a:blip>
          <a:stretch>
            <a:fillRect/>
          </a:stretch>
        </p:blipFill>
        <p:spPr>
          <a:xfrm>
            <a:off x="225825" y="475"/>
            <a:ext cx="8519151" cy="4791150"/>
          </a:xfrm>
          <a:prstGeom prst="rect">
            <a:avLst/>
          </a:prstGeom>
          <a:noFill/>
          <a:ln>
            <a:noFill/>
          </a:ln>
        </p:spPr>
      </p:pic>
      <p:sp>
        <p:nvSpPr>
          <p:cNvPr id="106" name="Google Shape;106;p19"/>
          <p:cNvSpPr txBox="1"/>
          <p:nvPr/>
        </p:nvSpPr>
        <p:spPr>
          <a:xfrm>
            <a:off x="1666200" y="4770925"/>
            <a:ext cx="558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270775" y="397850"/>
            <a:ext cx="3267300" cy="3447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Kentucky Pastors</a:t>
            </a:r>
            <a:endParaRPr b="1"/>
          </a:p>
          <a:p>
            <a:pPr indent="0" lvl="0" marL="0" rtl="0" algn="l">
              <a:spcBef>
                <a:spcPts val="0"/>
              </a:spcBef>
              <a:spcAft>
                <a:spcPts val="0"/>
              </a:spcAft>
              <a:buNone/>
            </a:pPr>
            <a:r>
              <a:rPr b="1" lang="en"/>
              <a:t>In Action / </a:t>
            </a:r>
            <a:endParaRPr b="1"/>
          </a:p>
          <a:p>
            <a:pPr indent="0" lvl="0" marL="0" rtl="0" algn="l">
              <a:spcBef>
                <a:spcPts val="0"/>
              </a:spcBef>
              <a:spcAft>
                <a:spcPts val="0"/>
              </a:spcAft>
              <a:buNone/>
            </a:pPr>
            <a:r>
              <a:rPr b="1" lang="en"/>
              <a:t>Bluegrass</a:t>
            </a:r>
            <a:endParaRPr b="1"/>
          </a:p>
          <a:p>
            <a:pPr indent="0" lvl="0" marL="0" rtl="0" algn="l">
              <a:spcBef>
                <a:spcPts val="0"/>
              </a:spcBef>
              <a:spcAft>
                <a:spcPts val="0"/>
              </a:spcAft>
              <a:buNone/>
            </a:pPr>
            <a:r>
              <a:rPr b="1" lang="en"/>
              <a:t>Institute</a:t>
            </a:r>
            <a:endParaRPr b="1"/>
          </a:p>
          <a:p>
            <a:pPr indent="0" lvl="0" marL="0" rtl="0" algn="l">
              <a:spcBef>
                <a:spcPts val="0"/>
              </a:spcBef>
              <a:spcAft>
                <a:spcPts val="0"/>
              </a:spcAft>
              <a:buNone/>
            </a:pPr>
            <a:r>
              <a:t/>
            </a:r>
            <a:endParaRPr b="1"/>
          </a:p>
        </p:txBody>
      </p:sp>
      <p:sp>
        <p:nvSpPr>
          <p:cNvPr id="112" name="Google Shape;112;p20"/>
          <p:cNvSpPr txBox="1"/>
          <p:nvPr>
            <p:ph idx="1" type="body"/>
          </p:nvPr>
        </p:nvSpPr>
        <p:spPr>
          <a:xfrm>
            <a:off x="311700" y="3844850"/>
            <a:ext cx="2367300" cy="734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Clr>
                <a:schemeClr val="dk2"/>
              </a:buClr>
              <a:buSzPts val="1100"/>
              <a:buNone/>
            </a:pPr>
            <a:r>
              <a:rPr i="1" lang="en" sz="1600"/>
              <a:t>Credit:</a:t>
            </a:r>
            <a:br>
              <a:rPr i="1" lang="en" sz="1600"/>
            </a:br>
            <a:r>
              <a:rPr i="1" lang="en" sz="1600"/>
              <a:t>The Bluegrass Institute</a:t>
            </a:r>
            <a:endParaRPr i="1" sz="1600"/>
          </a:p>
        </p:txBody>
      </p:sp>
      <p:pic>
        <p:nvPicPr>
          <p:cNvPr id="113" name="Google Shape;113;p20"/>
          <p:cNvPicPr preferRelativeResize="0"/>
          <p:nvPr/>
        </p:nvPicPr>
        <p:blipFill rotWithShape="1">
          <a:blip r:embed="rId3">
            <a:alphaModFix/>
          </a:blip>
          <a:srcRect b="0" l="0" r="9682" t="0"/>
          <a:stretch/>
        </p:blipFill>
        <p:spPr>
          <a:xfrm>
            <a:off x="3930300" y="469175"/>
            <a:ext cx="4787799" cy="2979300"/>
          </a:xfrm>
          <a:prstGeom prst="rect">
            <a:avLst/>
          </a:prstGeom>
          <a:noFill/>
          <a:ln>
            <a:noFill/>
          </a:ln>
        </p:spPr>
      </p:pic>
      <p:sp>
        <p:nvSpPr>
          <p:cNvPr id="114" name="Google Shape;114;p20"/>
          <p:cNvSpPr txBox="1"/>
          <p:nvPr/>
        </p:nvSpPr>
        <p:spPr>
          <a:xfrm>
            <a:off x="3966825" y="3913350"/>
            <a:ext cx="475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Open Sans"/>
                <a:ea typeface="Open Sans"/>
                <a:cs typeface="Open Sans"/>
                <a:sym typeface="Open Sans"/>
                <a:hlinkClick r:id="rId4"/>
              </a:rPr>
              <a:t>https://bipps.org/blog/bluegrass-institute-and-ky-pastors-in-action-coalition-host-us-secretary-of-education-betsy-devos</a:t>
            </a:r>
            <a:endParaRPr>
              <a:latin typeface="Open Sans"/>
              <a:ea typeface="Open Sans"/>
              <a:cs typeface="Open Sans"/>
              <a:sym typeface="Open Sans"/>
            </a:endParaRPr>
          </a:p>
        </p:txBody>
      </p:sp>
      <p:sp>
        <p:nvSpPr>
          <p:cNvPr id="115" name="Google Shape;115;p20"/>
          <p:cNvSpPr txBox="1"/>
          <p:nvPr/>
        </p:nvSpPr>
        <p:spPr>
          <a:xfrm>
            <a:off x="4091625" y="3637000"/>
            <a:ext cx="449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Short Video in article link</a:t>
            </a:r>
            <a:endParaRPr>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270775" y="397850"/>
            <a:ext cx="3267300" cy="3447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Why Do We Care? We are Kentucky Family Association</a:t>
            </a:r>
            <a:endParaRPr b="1"/>
          </a:p>
        </p:txBody>
      </p:sp>
      <p:sp>
        <p:nvSpPr>
          <p:cNvPr id="121" name="Google Shape;121;p21"/>
          <p:cNvSpPr txBox="1"/>
          <p:nvPr>
            <p:ph idx="1" type="body"/>
          </p:nvPr>
        </p:nvSpPr>
        <p:spPr>
          <a:xfrm>
            <a:off x="311700" y="3844850"/>
            <a:ext cx="2367300" cy="734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1200"/>
              </a:spcAft>
              <a:buClr>
                <a:schemeClr val="dk2"/>
              </a:buClr>
              <a:buSzPts val="1100"/>
              <a:buNone/>
            </a:pPr>
            <a:r>
              <a:rPr i="1" lang="en" sz="1600"/>
              <a:t>Credit:</a:t>
            </a:r>
            <a:br>
              <a:rPr i="1" lang="en" sz="1600"/>
            </a:br>
            <a:r>
              <a:rPr i="1" lang="en" sz="1600"/>
              <a:t>The Rest of the News</a:t>
            </a:r>
            <a:endParaRPr i="1" sz="1600"/>
          </a:p>
        </p:txBody>
      </p:sp>
      <p:pic>
        <p:nvPicPr>
          <p:cNvPr id="122" name="Google Shape;122;p21">
            <a:hlinkClick r:id="rId3"/>
          </p:cNvPr>
          <p:cNvPicPr preferRelativeResize="0"/>
          <p:nvPr/>
        </p:nvPicPr>
        <p:blipFill>
          <a:blip r:embed="rId4">
            <a:alphaModFix/>
          </a:blip>
          <a:stretch>
            <a:fillRect/>
          </a:stretch>
        </p:blipFill>
        <p:spPr>
          <a:xfrm>
            <a:off x="3538075" y="981425"/>
            <a:ext cx="5301128" cy="2988767"/>
          </a:xfrm>
          <a:prstGeom prst="rect">
            <a:avLst/>
          </a:prstGeom>
          <a:noFill/>
          <a:ln>
            <a:noFill/>
          </a:ln>
        </p:spPr>
      </p:pic>
      <p:sp>
        <p:nvSpPr>
          <p:cNvPr id="123" name="Google Shape;123;p21"/>
          <p:cNvSpPr txBox="1"/>
          <p:nvPr/>
        </p:nvSpPr>
        <p:spPr>
          <a:xfrm>
            <a:off x="4483850" y="4278825"/>
            <a:ext cx="3449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Open Sans"/>
                <a:ea typeface="Open Sans"/>
                <a:cs typeface="Open Sans"/>
                <a:sym typeface="Open Sans"/>
                <a:hlinkClick r:id="rId5"/>
              </a:rPr>
              <a:t>Video link</a:t>
            </a:r>
            <a:endParaRPr>
              <a:latin typeface="Open Sans"/>
              <a:ea typeface="Open Sans"/>
              <a:cs typeface="Open Sans"/>
              <a:sym typeface="Open Sans"/>
            </a:endParaRPr>
          </a:p>
        </p:txBody>
      </p:sp>
      <p:sp>
        <p:nvSpPr>
          <p:cNvPr id="124" name="Google Shape;124;p21"/>
          <p:cNvSpPr txBox="1"/>
          <p:nvPr/>
        </p:nvSpPr>
        <p:spPr>
          <a:xfrm>
            <a:off x="3601350" y="4198600"/>
            <a:ext cx="7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:30</a:t>
            </a:r>
            <a:endParaRPr>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